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erif Display" charset="1" panose="00000000000000000000"/>
      <p:regular r:id="rId23"/>
    </p:embeddedFont>
    <p:embeddedFont>
      <p:font typeface="Times New Roman" charset="1" panose="02030502070405020303"/>
      <p:regular r:id="rId24"/>
    </p:embeddedFont>
    <p:embeddedFont>
      <p:font typeface="Times New Roman Bold" charset="1" panose="02030802070405020303"/>
      <p:regular r:id="rId25"/>
    </p:embeddedFont>
    <p:embeddedFont>
      <p:font typeface="Brittany"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262427"/>
            </a:solidFill>
          </p:spPr>
        </p:sp>
      </p:grpSp>
      <p:grpSp>
        <p:nvGrpSpPr>
          <p:cNvPr name="Group 4" id="4"/>
          <p:cNvGrpSpPr>
            <a:grpSpLocks noChangeAspect="true"/>
          </p:cNvGrpSpPr>
          <p:nvPr/>
        </p:nvGrpSpPr>
        <p:grpSpPr>
          <a:xfrm rot="0">
            <a:off x="9803542" y="2499926"/>
            <a:ext cx="6918239" cy="6918239"/>
            <a:chOff x="0" y="0"/>
            <a:chExt cx="2787650" cy="2787650"/>
          </a:xfrm>
        </p:grpSpPr>
        <p:sp>
          <p:nvSpPr>
            <p:cNvPr name="Freeform 5" id="5"/>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A02F52"/>
            </a:solidFill>
          </p:spPr>
        </p:sp>
      </p:grpSp>
      <p:grpSp>
        <p:nvGrpSpPr>
          <p:cNvPr name="Group 6" id="6"/>
          <p:cNvGrpSpPr/>
          <p:nvPr/>
        </p:nvGrpSpPr>
        <p:grpSpPr>
          <a:xfrm rot="0">
            <a:off x="8409545" y="1313678"/>
            <a:ext cx="7659645" cy="765964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8" id="8"/>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22967" y="7794024"/>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930115" y="2074862"/>
            <a:ext cx="4374662" cy="6150667"/>
          </a:xfrm>
          <a:custGeom>
            <a:avLst/>
            <a:gdLst/>
            <a:ahLst/>
            <a:cxnLst/>
            <a:rect r="r" b="b" t="t" l="l"/>
            <a:pathLst>
              <a:path h="6150667" w="4374662">
                <a:moveTo>
                  <a:pt x="0" y="0"/>
                </a:moveTo>
                <a:lnTo>
                  <a:pt x="4374662" y="0"/>
                </a:lnTo>
                <a:lnTo>
                  <a:pt x="4374662" y="6150667"/>
                </a:lnTo>
                <a:lnTo>
                  <a:pt x="0" y="6150667"/>
                </a:lnTo>
                <a:lnTo>
                  <a:pt x="0" y="0"/>
                </a:lnTo>
                <a:close/>
              </a:path>
            </a:pathLst>
          </a:custGeom>
          <a:blipFill>
            <a:blip r:embed="rId6"/>
            <a:stretch>
              <a:fillRect l="0" t="0" r="0" b="0"/>
            </a:stretch>
          </a:blipFill>
        </p:spPr>
      </p:sp>
      <p:sp>
        <p:nvSpPr>
          <p:cNvPr name="TextBox 11" id="11"/>
          <p:cNvSpPr txBox="true"/>
          <p:nvPr/>
        </p:nvSpPr>
        <p:spPr>
          <a:xfrm rot="0">
            <a:off x="1913631" y="4135755"/>
            <a:ext cx="5821191" cy="2343150"/>
          </a:xfrm>
          <a:prstGeom prst="rect">
            <a:avLst/>
          </a:prstGeom>
        </p:spPr>
        <p:txBody>
          <a:bodyPr anchor="t" rtlCol="false" tIns="0" lIns="0" bIns="0" rIns="0">
            <a:spAutoFit/>
          </a:bodyPr>
          <a:lstStyle/>
          <a:p>
            <a:pPr algn="ctr">
              <a:lnSpc>
                <a:spcPts val="9000"/>
              </a:lnSpc>
            </a:pPr>
            <a:r>
              <a:rPr lang="en-US" sz="9000">
                <a:solidFill>
                  <a:srgbClr val="142F43"/>
                </a:solidFill>
                <a:latin typeface="DM Serif Display"/>
                <a:ea typeface="DM Serif Display"/>
                <a:cs typeface="DM Serif Display"/>
                <a:sym typeface="DM Serif Display"/>
              </a:rPr>
              <a:t>SWIGGY ANALYSIS</a:t>
            </a:r>
          </a:p>
        </p:txBody>
      </p:sp>
      <p:sp>
        <p:nvSpPr>
          <p:cNvPr name="TextBox 12" id="12"/>
          <p:cNvSpPr txBox="true"/>
          <p:nvPr/>
        </p:nvSpPr>
        <p:spPr>
          <a:xfrm rot="0">
            <a:off x="1913631" y="7061573"/>
            <a:ext cx="5937105" cy="980440"/>
          </a:xfrm>
          <a:prstGeom prst="rect">
            <a:avLst/>
          </a:prstGeom>
        </p:spPr>
        <p:txBody>
          <a:bodyPr anchor="t" rtlCol="false" tIns="0" lIns="0" bIns="0" rIns="0">
            <a:spAutoFit/>
          </a:bodyPr>
          <a:lstStyle/>
          <a:p>
            <a:pPr algn="ctr">
              <a:lnSpc>
                <a:spcPts val="3919"/>
              </a:lnSpc>
            </a:pPr>
            <a:r>
              <a:rPr lang="en-US" sz="2799" spc="165">
                <a:solidFill>
                  <a:srgbClr val="142F43"/>
                </a:solidFill>
                <a:latin typeface="Times New Roman"/>
                <a:ea typeface="Times New Roman"/>
                <a:cs typeface="Times New Roman"/>
                <a:sym typeface="Times New Roman"/>
              </a:rPr>
              <a:t>Presentation By: Ajay Kumar.G</a:t>
            </a:r>
          </a:p>
          <a:p>
            <a:pPr algn="ctr">
              <a:lnSpc>
                <a:spcPts val="3499"/>
              </a:lnSpc>
            </a:pPr>
            <a:r>
              <a:rPr lang="en-US" sz="2499" spc="147">
                <a:solidFill>
                  <a:srgbClr val="142F43"/>
                </a:solidFill>
                <a:latin typeface="Times New Roman"/>
                <a:ea typeface="Times New Roman"/>
                <a:cs typeface="Times New Roman"/>
                <a:sym typeface="Times New Roman"/>
              </a:rPr>
              <a:t>Batch Code: MBT12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49492"/>
            <a:ext cx="16230600" cy="5432002"/>
          </a:xfrm>
          <a:custGeom>
            <a:avLst/>
            <a:gdLst/>
            <a:ahLst/>
            <a:cxnLst/>
            <a:rect r="r" b="b" t="t" l="l"/>
            <a:pathLst>
              <a:path h="5432002" w="16230600">
                <a:moveTo>
                  <a:pt x="0" y="0"/>
                </a:moveTo>
                <a:lnTo>
                  <a:pt x="16230600" y="0"/>
                </a:lnTo>
                <a:lnTo>
                  <a:pt x="16230600" y="5432001"/>
                </a:lnTo>
                <a:lnTo>
                  <a:pt x="0" y="5432001"/>
                </a:lnTo>
                <a:lnTo>
                  <a:pt x="0" y="0"/>
                </a:lnTo>
                <a:close/>
              </a:path>
            </a:pathLst>
          </a:custGeom>
          <a:blipFill>
            <a:blip r:embed="rId2"/>
            <a:stretch>
              <a:fillRect l="-4486" t="-59485" r="-61694" b="-119818"/>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9: Cuisine Analysis</a:t>
            </a:r>
          </a:p>
        </p:txBody>
      </p:sp>
      <p:sp>
        <p:nvSpPr>
          <p:cNvPr name="TextBox 4" id="4"/>
          <p:cNvSpPr txBox="true"/>
          <p:nvPr/>
        </p:nvSpPr>
        <p:spPr>
          <a:xfrm rot="0">
            <a:off x="1028700" y="6928423"/>
            <a:ext cx="16230600" cy="2308226"/>
          </a:xfrm>
          <a:prstGeom prst="rect">
            <a:avLst/>
          </a:prstGeom>
        </p:spPr>
        <p:txBody>
          <a:bodyPr anchor="t" rtlCol="false" tIns="0" lIns="0" bIns="0" rIns="0">
            <a:spAutoFit/>
          </a:bodyPr>
          <a:lstStyle/>
          <a:p>
            <a:pPr algn="just" marL="0" indent="0" lvl="0">
              <a:lnSpc>
                <a:spcPts val="4919"/>
              </a:lnSpc>
              <a:spcBef>
                <a:spcPct val="0"/>
              </a:spcBef>
            </a:pPr>
            <a:r>
              <a:rPr lang="en-US" b="true" sz="2999" strike="noStrike" u="none">
                <a:solidFill>
                  <a:srgbClr val="000000"/>
                </a:solidFill>
                <a:latin typeface="Times New Roman Bold"/>
                <a:ea typeface="Times New Roman Bold"/>
                <a:cs typeface="Times New Roman Bold"/>
                <a:sym typeface="Times New Roman Bold"/>
              </a:rPr>
              <a:t>Conclusion:</a:t>
            </a:r>
          </a:p>
          <a:p>
            <a:pPr algn="just" marL="0" indent="0" lvl="0">
              <a:lnSpc>
                <a:spcPts val="3279"/>
              </a:lnSpc>
              <a:spcBef>
                <a:spcPct val="0"/>
              </a:spcBef>
            </a:pPr>
            <a:r>
              <a:rPr lang="en-US" sz="1999" strike="noStrike" u="none">
                <a:solidFill>
                  <a:srgbClr val="000000"/>
                </a:solidFill>
                <a:latin typeface="Times New Roman"/>
                <a:ea typeface="Times New Roman"/>
                <a:cs typeface="Times New Roman"/>
                <a:sym typeface="Times New Roman"/>
              </a:rPr>
              <a:t>The Cuisine-Based Analysis reveals a clear preference for diverse yet familiar flavors, with Indian cuisine leading the way, followed by Chinese and North Indian cuisines. Indian cuisine, holding the top spot, reflects its deep cultural roots and broad appeal across regions. The diversity in Indian dishes—from street food to elaborate curries—ensures that there is something for everyone, making it a dominant choice for both casual and traditional dining.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77241"/>
            <a:ext cx="16230600" cy="5735369"/>
          </a:xfrm>
          <a:custGeom>
            <a:avLst/>
            <a:gdLst/>
            <a:ahLst/>
            <a:cxnLst/>
            <a:rect r="r" b="b" t="t" l="l"/>
            <a:pathLst>
              <a:path h="5735369" w="16230600">
                <a:moveTo>
                  <a:pt x="0" y="0"/>
                </a:moveTo>
                <a:lnTo>
                  <a:pt x="16230600" y="0"/>
                </a:lnTo>
                <a:lnTo>
                  <a:pt x="16230600" y="5735369"/>
                </a:lnTo>
                <a:lnTo>
                  <a:pt x="0" y="5735369"/>
                </a:lnTo>
                <a:lnTo>
                  <a:pt x="0" y="0"/>
                </a:lnTo>
                <a:close/>
              </a:path>
            </a:pathLst>
          </a:custGeom>
          <a:blipFill>
            <a:blip r:embed="rId2"/>
            <a:stretch>
              <a:fillRect l="-4998" t="-58325" r="-64729" b="-111852"/>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Task10: Area-wise Restaurant Analysis</a:t>
            </a:r>
          </a:p>
        </p:txBody>
      </p:sp>
      <p:sp>
        <p:nvSpPr>
          <p:cNvPr name="TextBox 4" id="4"/>
          <p:cNvSpPr txBox="true"/>
          <p:nvPr/>
        </p:nvSpPr>
        <p:spPr>
          <a:xfrm rot="0">
            <a:off x="1028700" y="7036375"/>
            <a:ext cx="16230600" cy="2666238"/>
          </a:xfrm>
          <a:prstGeom prst="rect">
            <a:avLst/>
          </a:prstGeom>
        </p:spPr>
        <p:txBody>
          <a:bodyPr anchor="t" rtlCol="false" tIns="0" lIns="0" bIns="0" rIns="0">
            <a:spAutoFit/>
          </a:bodyPr>
          <a:lstStyle/>
          <a:p>
            <a:pPr algn="just">
              <a:lnSpc>
                <a:spcPts val="4591"/>
              </a:lnSpc>
            </a:pPr>
            <a:r>
              <a:rPr lang="en-US" sz="2799" b="true">
                <a:solidFill>
                  <a:srgbClr val="000000"/>
                </a:solidFill>
                <a:latin typeface="Times New Roman Bold"/>
                <a:ea typeface="Times New Roman Bold"/>
                <a:cs typeface="Times New Roman Bold"/>
                <a:sym typeface="Times New Roman Bold"/>
              </a:rPr>
              <a:t>Conclusion</a:t>
            </a:r>
          </a:p>
          <a:p>
            <a:pPr algn="just">
              <a:lnSpc>
                <a:spcPts val="3280"/>
              </a:lnSpc>
            </a:pPr>
            <a:r>
              <a:rPr lang="en-US" sz="2000">
                <a:solidFill>
                  <a:srgbClr val="000000"/>
                </a:solidFill>
                <a:latin typeface="Times New Roman"/>
                <a:ea typeface="Times New Roman"/>
                <a:cs typeface="Times New Roman"/>
                <a:sym typeface="Times New Roman"/>
              </a:rPr>
              <a:t>The Area-wise Restaurant Analysis highlights the reach and popularity of three prominent restaurants: La Pino's Pizza, Biskin Robies, and Nic Natura Ice Cream. La Pino's Pizza, ranked first with a presence in over 12 areas, demonstrates its widespread appeal and success in expanding its footprint across multiple locations. This extensive reach underscores its ability to cater to diverse customer bases and provide consistent service and quality, which has allowed it to become a household name in many areas.</a:t>
            </a:r>
          </a:p>
          <a:p>
            <a:pPr algn="just">
              <a:lnSpc>
                <a:spcPts val="328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81050"/>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11: Correlation Analysis</a:t>
            </a:r>
          </a:p>
        </p:txBody>
      </p:sp>
      <p:sp>
        <p:nvSpPr>
          <p:cNvPr name="Freeform 3" id="3"/>
          <p:cNvSpPr/>
          <p:nvPr/>
        </p:nvSpPr>
        <p:spPr>
          <a:xfrm flipH="false" flipV="false" rot="0">
            <a:off x="1028700" y="2645412"/>
            <a:ext cx="16230600" cy="4996176"/>
          </a:xfrm>
          <a:custGeom>
            <a:avLst/>
            <a:gdLst/>
            <a:ahLst/>
            <a:cxnLst/>
            <a:rect r="r" b="b" t="t" l="l"/>
            <a:pathLst>
              <a:path h="4996176" w="16230600">
                <a:moveTo>
                  <a:pt x="0" y="0"/>
                </a:moveTo>
                <a:lnTo>
                  <a:pt x="16230600" y="0"/>
                </a:lnTo>
                <a:lnTo>
                  <a:pt x="16230600" y="4996176"/>
                </a:lnTo>
                <a:lnTo>
                  <a:pt x="0" y="4996176"/>
                </a:lnTo>
                <a:lnTo>
                  <a:pt x="0" y="0"/>
                </a:lnTo>
                <a:close/>
              </a:path>
            </a:pathLst>
          </a:custGeom>
          <a:blipFill>
            <a:blip r:embed="rId2"/>
            <a:stretch>
              <a:fillRect l="-68737" t="-120109" r="-29942" b="-142947"/>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6110576"/>
            <a:ext cx="16230600" cy="1437513"/>
          </a:xfrm>
          <a:prstGeom prst="rect">
            <a:avLst/>
          </a:prstGeom>
        </p:spPr>
        <p:txBody>
          <a:bodyPr anchor="t" rtlCol="false" tIns="0" lIns="0" bIns="0" rIns="0">
            <a:spAutoFit/>
          </a:bodyPr>
          <a:lstStyle/>
          <a:p>
            <a:pPr algn="just">
              <a:lnSpc>
                <a:spcPts val="4591"/>
              </a:lnSpc>
              <a:spcBef>
                <a:spcPct val="0"/>
              </a:spcBef>
            </a:pPr>
            <a:r>
              <a:rPr lang="en-US" b="true" sz="2799">
                <a:solidFill>
                  <a:srgbClr val="000000"/>
                </a:solidFill>
                <a:latin typeface="Times New Roman Bold"/>
                <a:ea typeface="Times New Roman Bold"/>
                <a:cs typeface="Times New Roman Bold"/>
                <a:sym typeface="Times New Roman Bold"/>
              </a:rPr>
              <a:t>Interpretation:</a:t>
            </a:r>
          </a:p>
          <a:p>
            <a:pPr algn="just">
              <a:lnSpc>
                <a:spcPts val="3280"/>
              </a:lnSpc>
              <a:spcBef>
                <a:spcPct val="0"/>
              </a:spcBef>
            </a:pPr>
            <a:r>
              <a:rPr lang="en-US" sz="2000">
                <a:solidFill>
                  <a:srgbClr val="000000"/>
                </a:solidFill>
                <a:latin typeface="Times New Roman"/>
                <a:ea typeface="Times New Roman"/>
                <a:cs typeface="Times New Roman"/>
                <a:sym typeface="Times New Roman"/>
              </a:rPr>
              <a:t>Factors like Total Ratings and Delivery Time may have a more noticeable effect on customer satisfaction and average ratings than Price. Delivery Time efficiency might be a critical area for improvement, as delays in delivery correlate negatively with ratings, possibly affecting customer loyalty.</a:t>
            </a:r>
          </a:p>
        </p:txBody>
      </p:sp>
      <p:sp>
        <p:nvSpPr>
          <p:cNvPr name="TextBox 3" id="3"/>
          <p:cNvSpPr txBox="true"/>
          <p:nvPr/>
        </p:nvSpPr>
        <p:spPr>
          <a:xfrm rot="0">
            <a:off x="1028700" y="1140294"/>
            <a:ext cx="16230600" cy="4475989"/>
          </a:xfrm>
          <a:prstGeom prst="rect">
            <a:avLst/>
          </a:prstGeom>
        </p:spPr>
        <p:txBody>
          <a:bodyPr anchor="t" rtlCol="false" tIns="0" lIns="0" bIns="0" rIns="0">
            <a:spAutoFit/>
          </a:bodyPr>
          <a:lstStyle/>
          <a:p>
            <a:pPr algn="just">
              <a:lnSpc>
                <a:spcPts val="4591"/>
              </a:lnSpc>
              <a:spcBef>
                <a:spcPct val="0"/>
              </a:spcBef>
            </a:pPr>
            <a:r>
              <a:rPr lang="en-US" b="true" sz="2799">
                <a:solidFill>
                  <a:srgbClr val="000000"/>
                </a:solidFill>
                <a:latin typeface="Times New Roman Bold"/>
                <a:ea typeface="Times New Roman Bold"/>
                <a:cs typeface="Times New Roman Bold"/>
                <a:sym typeface="Times New Roman Bold"/>
              </a:rPr>
              <a:t>Correlation Matrix:</a:t>
            </a:r>
          </a:p>
          <a:p>
            <a:pPr algn="just">
              <a:lnSpc>
                <a:spcPts val="4591"/>
              </a:lnSpc>
              <a:spcBef>
                <a:spcPct val="0"/>
              </a:spcBef>
            </a:pPr>
            <a:r>
              <a:rPr lang="en-US" b="true" sz="2799">
                <a:solidFill>
                  <a:srgbClr val="000000"/>
                </a:solidFill>
                <a:latin typeface="Times New Roman Bold"/>
                <a:ea typeface="Times New Roman Bold"/>
                <a:cs typeface="Times New Roman Bold"/>
                <a:sym typeface="Times New Roman Bold"/>
              </a:rPr>
              <a:t>Insights:</a:t>
            </a:r>
          </a:p>
          <a:p>
            <a:pPr algn="just">
              <a:lnSpc>
                <a:spcPts val="3279"/>
              </a:lnSpc>
              <a:spcBef>
                <a:spcPct val="0"/>
              </a:spcBef>
            </a:pPr>
            <a:r>
              <a:rPr lang="en-US" b="true" sz="1999">
                <a:solidFill>
                  <a:srgbClr val="000000"/>
                </a:solidFill>
                <a:latin typeface="Times New Roman Bold"/>
                <a:ea typeface="Times New Roman Bold"/>
                <a:cs typeface="Times New Roman Bold"/>
                <a:sym typeface="Times New Roman Bold"/>
              </a:rPr>
              <a:t>Price and Avg Ratings:</a:t>
            </a:r>
            <a:r>
              <a:rPr lang="en-US" sz="1999">
                <a:solidFill>
                  <a:srgbClr val="000000"/>
                </a:solidFill>
                <a:latin typeface="Times New Roman"/>
                <a:ea typeface="Times New Roman"/>
                <a:cs typeface="Times New Roman"/>
                <a:sym typeface="Times New Roman"/>
              </a:rPr>
              <a:t> Shows a weak positive correlation (0.11). This suggests that higher-priced restaurants tend to have slightly better average ratings, but the effect is minimal.</a:t>
            </a:r>
          </a:p>
          <a:p>
            <a:pPr algn="just">
              <a:lnSpc>
                <a:spcPts val="3279"/>
              </a:lnSpc>
              <a:spcBef>
                <a:spcPct val="0"/>
              </a:spcBef>
            </a:pPr>
          </a:p>
          <a:p>
            <a:pPr algn="just">
              <a:lnSpc>
                <a:spcPts val="3279"/>
              </a:lnSpc>
              <a:spcBef>
                <a:spcPct val="0"/>
              </a:spcBef>
            </a:pPr>
            <a:r>
              <a:rPr lang="en-US" b="true" sz="1999">
                <a:solidFill>
                  <a:srgbClr val="000000"/>
                </a:solidFill>
                <a:latin typeface="Times New Roman Bold"/>
                <a:ea typeface="Times New Roman Bold"/>
                <a:cs typeface="Times New Roman Bold"/>
                <a:sym typeface="Times New Roman Bold"/>
              </a:rPr>
              <a:t>Total Ratings and Avg Ratings:</a:t>
            </a:r>
            <a:r>
              <a:rPr lang="en-US" sz="1999">
                <a:solidFill>
                  <a:srgbClr val="000000"/>
                </a:solidFill>
                <a:latin typeface="Times New Roman"/>
                <a:ea typeface="Times New Roman"/>
                <a:cs typeface="Times New Roman"/>
                <a:sym typeface="Times New Roman"/>
              </a:rPr>
              <a:t> Shows a moderate positive correlation (0.16). This implies that restaurants with more customer reviews generally have slightly higher average ratings, possibly indicating that popular restaurants tend to maintain better customer satisfaction.</a:t>
            </a:r>
          </a:p>
          <a:p>
            <a:pPr algn="just">
              <a:lnSpc>
                <a:spcPts val="3279"/>
              </a:lnSpc>
              <a:spcBef>
                <a:spcPct val="0"/>
              </a:spcBef>
            </a:pPr>
          </a:p>
          <a:p>
            <a:pPr algn="just">
              <a:lnSpc>
                <a:spcPts val="3279"/>
              </a:lnSpc>
              <a:spcBef>
                <a:spcPct val="0"/>
              </a:spcBef>
            </a:pPr>
            <a:r>
              <a:rPr lang="en-US" b="true" sz="1999">
                <a:solidFill>
                  <a:srgbClr val="000000"/>
                </a:solidFill>
                <a:latin typeface="Times New Roman Bold"/>
                <a:ea typeface="Times New Roman Bold"/>
                <a:cs typeface="Times New Roman Bold"/>
                <a:sym typeface="Times New Roman Bold"/>
              </a:rPr>
              <a:t>Delivery Time and Avg Ratings:</a:t>
            </a:r>
            <a:r>
              <a:rPr lang="en-US" sz="1999">
                <a:solidFill>
                  <a:srgbClr val="000000"/>
                </a:solidFill>
                <a:latin typeface="Times New Roman"/>
                <a:ea typeface="Times New Roman"/>
                <a:cs typeface="Times New Roman"/>
                <a:sym typeface="Times New Roman"/>
              </a:rPr>
              <a:t> Shows a weak negative correlation (-0.15). This suggests that longer delivery times may slightly lower the average rating, highlighting the potential impact of efficient delivery on customer satisfaction.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90530"/>
            <a:ext cx="16230600" cy="6379824"/>
          </a:xfrm>
          <a:custGeom>
            <a:avLst/>
            <a:gdLst/>
            <a:ahLst/>
            <a:cxnLst/>
            <a:rect r="r" b="b" t="t" l="l"/>
            <a:pathLst>
              <a:path h="6379824" w="16230600">
                <a:moveTo>
                  <a:pt x="0" y="0"/>
                </a:moveTo>
                <a:lnTo>
                  <a:pt x="16230600" y="0"/>
                </a:lnTo>
                <a:lnTo>
                  <a:pt x="16230600" y="6379824"/>
                </a:lnTo>
                <a:lnTo>
                  <a:pt x="0" y="6379824"/>
                </a:lnTo>
                <a:lnTo>
                  <a:pt x="0" y="0"/>
                </a:lnTo>
                <a:close/>
              </a:path>
            </a:pathLst>
          </a:custGeom>
          <a:blipFill>
            <a:blip r:embed="rId2"/>
            <a:stretch>
              <a:fillRect l="-23056" t="-61171" r="-72134" b="-118153"/>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12: Customer Feedback Analysis</a:t>
            </a:r>
          </a:p>
        </p:txBody>
      </p:sp>
      <p:sp>
        <p:nvSpPr>
          <p:cNvPr name="TextBox 4" id="4"/>
          <p:cNvSpPr txBox="true"/>
          <p:nvPr/>
        </p:nvSpPr>
        <p:spPr>
          <a:xfrm rot="0">
            <a:off x="1028700" y="7756079"/>
            <a:ext cx="16230600" cy="1437513"/>
          </a:xfrm>
          <a:prstGeom prst="rect">
            <a:avLst/>
          </a:prstGeom>
        </p:spPr>
        <p:txBody>
          <a:bodyPr anchor="t" rtlCol="false" tIns="0" lIns="0" bIns="0" rIns="0">
            <a:spAutoFit/>
          </a:bodyPr>
          <a:lstStyle/>
          <a:p>
            <a:pPr algn="just">
              <a:lnSpc>
                <a:spcPts val="4591"/>
              </a:lnSpc>
            </a:pPr>
            <a:r>
              <a:rPr lang="en-US" sz="2799" b="true">
                <a:solidFill>
                  <a:srgbClr val="000000"/>
                </a:solidFill>
                <a:latin typeface="Times New Roman Bold"/>
                <a:ea typeface="Times New Roman Bold"/>
                <a:cs typeface="Times New Roman Bold"/>
                <a:sym typeface="Times New Roman Bold"/>
              </a:rPr>
              <a:t>Conclusion</a:t>
            </a:r>
          </a:p>
          <a:p>
            <a:pPr algn="just">
              <a:lnSpc>
                <a:spcPts val="3280"/>
              </a:lnSpc>
              <a:spcBef>
                <a:spcPct val="0"/>
              </a:spcBef>
            </a:pPr>
            <a:r>
              <a:rPr lang="en-US" sz="2000">
                <a:solidFill>
                  <a:srgbClr val="000000"/>
                </a:solidFill>
                <a:latin typeface="Times New Roman"/>
                <a:ea typeface="Times New Roman"/>
                <a:cs typeface="Times New Roman"/>
                <a:sym typeface="Times New Roman"/>
              </a:rPr>
              <a:t>The rating distribution analysis—with 29.92% of restaurants receiving an 80 rating, 26.06% receiving a 100 rating, and 18.18% receiving a 20 rating—provides valuable insights into consumer satisfaction and restaurant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71542" y="4943720"/>
            <a:ext cx="7744916" cy="3179138"/>
          </a:xfrm>
          <a:custGeom>
            <a:avLst/>
            <a:gdLst/>
            <a:ahLst/>
            <a:cxnLst/>
            <a:rect r="r" b="b" t="t" l="l"/>
            <a:pathLst>
              <a:path h="3179138" w="7744916">
                <a:moveTo>
                  <a:pt x="0" y="0"/>
                </a:moveTo>
                <a:lnTo>
                  <a:pt x="7744916" y="0"/>
                </a:lnTo>
                <a:lnTo>
                  <a:pt x="7744916" y="3179138"/>
                </a:lnTo>
                <a:lnTo>
                  <a:pt x="0" y="3179138"/>
                </a:lnTo>
                <a:lnTo>
                  <a:pt x="0" y="0"/>
                </a:lnTo>
                <a:close/>
              </a:path>
            </a:pathLst>
          </a:custGeom>
          <a:blipFill>
            <a:blip r:embed="rId2"/>
            <a:stretch>
              <a:fillRect l="-19914" t="-65641" r="-84793" b="-114879"/>
            </a:stretch>
          </a:blipFill>
        </p:spPr>
      </p:sp>
      <p:sp>
        <p:nvSpPr>
          <p:cNvPr name="Freeform 3" id="3"/>
          <p:cNvSpPr/>
          <p:nvPr/>
        </p:nvSpPr>
        <p:spPr>
          <a:xfrm flipH="false" flipV="false" rot="0">
            <a:off x="5271542" y="1393127"/>
            <a:ext cx="7744916" cy="3686846"/>
          </a:xfrm>
          <a:custGeom>
            <a:avLst/>
            <a:gdLst/>
            <a:ahLst/>
            <a:cxnLst/>
            <a:rect r="r" b="b" t="t" l="l"/>
            <a:pathLst>
              <a:path h="3686846" w="7744916">
                <a:moveTo>
                  <a:pt x="0" y="0"/>
                </a:moveTo>
                <a:lnTo>
                  <a:pt x="7744916" y="0"/>
                </a:lnTo>
                <a:lnTo>
                  <a:pt x="7744916" y="3686846"/>
                </a:lnTo>
                <a:lnTo>
                  <a:pt x="0" y="3686846"/>
                </a:lnTo>
                <a:lnTo>
                  <a:pt x="0" y="0"/>
                </a:lnTo>
                <a:close/>
              </a:path>
            </a:pathLst>
          </a:custGeom>
          <a:blipFill>
            <a:blip r:embed="rId3"/>
            <a:stretch>
              <a:fillRect l="-13901" t="-86903" r="-93169" b="-57778"/>
            </a:stretch>
          </a:blipFill>
        </p:spPr>
      </p:sp>
      <p:sp>
        <p:nvSpPr>
          <p:cNvPr name="TextBox 4" id="4"/>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13: Geographical Mapping</a:t>
            </a:r>
          </a:p>
        </p:txBody>
      </p:sp>
      <p:sp>
        <p:nvSpPr>
          <p:cNvPr name="TextBox 5" id="5"/>
          <p:cNvSpPr txBox="true"/>
          <p:nvPr/>
        </p:nvSpPr>
        <p:spPr>
          <a:xfrm rot="0">
            <a:off x="1028700" y="7951408"/>
            <a:ext cx="17259300" cy="2256663"/>
          </a:xfrm>
          <a:prstGeom prst="rect">
            <a:avLst/>
          </a:prstGeom>
        </p:spPr>
        <p:txBody>
          <a:bodyPr anchor="t" rtlCol="false" tIns="0" lIns="0" bIns="0" rIns="0">
            <a:spAutoFit/>
          </a:bodyPr>
          <a:lstStyle/>
          <a:p>
            <a:pPr algn="just">
              <a:lnSpc>
                <a:spcPts val="4591"/>
              </a:lnSpc>
            </a:pPr>
            <a:r>
              <a:rPr lang="en-US" sz="2799" b="true">
                <a:solidFill>
                  <a:srgbClr val="000000"/>
                </a:solidFill>
                <a:latin typeface="Times New Roman Bold"/>
                <a:ea typeface="Times New Roman Bold"/>
                <a:cs typeface="Times New Roman Bold"/>
                <a:sym typeface="Times New Roman Bold"/>
              </a:rPr>
              <a:t>Conclusion</a:t>
            </a:r>
          </a:p>
          <a:p>
            <a:pPr algn="just">
              <a:lnSpc>
                <a:spcPts val="3280"/>
              </a:lnSpc>
            </a:pPr>
            <a:r>
              <a:rPr lang="en-US" sz="2000">
                <a:solidFill>
                  <a:srgbClr val="000000"/>
                </a:solidFill>
                <a:latin typeface="Times New Roman"/>
                <a:ea typeface="Times New Roman"/>
                <a:cs typeface="Times New Roman"/>
                <a:sym typeface="Times New Roman"/>
              </a:rPr>
              <a:t>The geographical distribution of restaurant locations across major Indian cities such as Ahmedabad, Mumbai, Pune, Hyderabad, Kolkata, Bangalore, and Chennai underscores the vibrant and diverse culinary landscape in India. Each of these cities plays a significant role in shaping the country’s food culture, with distinct regional cuisines and dining preferences contributing to their restaurant scenes.</a:t>
            </a:r>
          </a:p>
          <a:p>
            <a:pPr algn="just">
              <a:lnSpc>
                <a:spcPts val="328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14: Business Recommendations</a:t>
            </a:r>
          </a:p>
        </p:txBody>
      </p:sp>
      <p:sp>
        <p:nvSpPr>
          <p:cNvPr name="TextBox 3" id="3"/>
          <p:cNvSpPr txBox="true"/>
          <p:nvPr/>
        </p:nvSpPr>
        <p:spPr>
          <a:xfrm rot="0">
            <a:off x="1028700" y="1631632"/>
            <a:ext cx="16230600" cy="6833236"/>
          </a:xfrm>
          <a:prstGeom prst="rect">
            <a:avLst/>
          </a:prstGeom>
        </p:spPr>
        <p:txBody>
          <a:bodyPr anchor="t" rtlCol="false" tIns="0" lIns="0" bIns="0" rIns="0">
            <a:spAutoFit/>
          </a:bodyPr>
          <a:lstStyle/>
          <a:p>
            <a:pPr algn="just">
              <a:lnSpc>
                <a:spcPts val="4919"/>
              </a:lnSpc>
            </a:pPr>
            <a:r>
              <a:rPr lang="en-US" sz="2999">
                <a:solidFill>
                  <a:srgbClr val="000000"/>
                </a:solidFill>
                <a:latin typeface="Times New Roman"/>
                <a:ea typeface="Times New Roman"/>
                <a:cs typeface="Times New Roman"/>
                <a:sym typeface="Times New Roman"/>
              </a:rPr>
              <a:t>1.</a:t>
            </a:r>
            <a:r>
              <a:rPr lang="en-US" sz="2999">
                <a:solidFill>
                  <a:srgbClr val="000000"/>
                </a:solidFill>
                <a:latin typeface="Times New Roman"/>
                <a:ea typeface="Times New Roman"/>
                <a:cs typeface="Times New Roman"/>
                <a:sym typeface="Times New Roman"/>
              </a:rPr>
              <a:t>Focus on Delivery Efficiency: Since delivery time has a negative effect on ratings, improving delivery efficiency could enhance customer satisfaction and average ratings.</a:t>
            </a:r>
          </a:p>
          <a:p>
            <a:pPr algn="just">
              <a:lnSpc>
                <a:spcPts val="4919"/>
              </a:lnSpc>
            </a:pPr>
          </a:p>
          <a:p>
            <a:pPr algn="just">
              <a:lnSpc>
                <a:spcPts val="4919"/>
              </a:lnSpc>
            </a:pPr>
            <a:r>
              <a:rPr lang="en-US" sz="2999">
                <a:solidFill>
                  <a:srgbClr val="000000"/>
                </a:solidFill>
                <a:latin typeface="Times New Roman"/>
                <a:ea typeface="Times New Roman"/>
                <a:cs typeface="Times New Roman"/>
                <a:sym typeface="Times New Roman"/>
              </a:rPr>
              <a:t>2. P</a:t>
            </a:r>
            <a:r>
              <a:rPr lang="en-US" sz="2999">
                <a:solidFill>
                  <a:srgbClr val="000000"/>
                </a:solidFill>
                <a:latin typeface="Times New Roman"/>
                <a:ea typeface="Times New Roman"/>
                <a:cs typeface="Times New Roman"/>
                <a:sym typeface="Times New Roman"/>
              </a:rPr>
              <a:t>ricing Strategy: While price doesn’t strongly affect ratings, slight adjustments to menu prices in line with quality may be beneficial. This could attract customers who correlate higher prices with quality.</a:t>
            </a:r>
          </a:p>
          <a:p>
            <a:pPr algn="just">
              <a:lnSpc>
                <a:spcPts val="4919"/>
              </a:lnSpc>
            </a:pPr>
          </a:p>
          <a:p>
            <a:pPr algn="just">
              <a:lnSpc>
                <a:spcPts val="4919"/>
              </a:lnSpc>
            </a:pPr>
            <a:r>
              <a:rPr lang="en-US" sz="2999">
                <a:solidFill>
                  <a:srgbClr val="000000"/>
                </a:solidFill>
                <a:latin typeface="Times New Roman"/>
                <a:ea typeface="Times New Roman"/>
                <a:cs typeface="Times New Roman"/>
                <a:sym typeface="Times New Roman"/>
              </a:rPr>
              <a:t>3. Encourage Customer Reviews: To increase visibility and reputation, consider promoting incentives for customer feedback. Restaurants with more ratings tend to have better averages, and this trend could help build trust with new customers.</a:t>
            </a:r>
          </a:p>
          <a:p>
            <a:pPr algn="just">
              <a:lnSpc>
                <a:spcPts val="491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2F43"/>
        </a:solidFill>
      </p:bgPr>
    </p:bg>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FBF4F3"/>
            </a:solidFill>
          </p:spPr>
        </p:sp>
      </p:grpSp>
      <p:grpSp>
        <p:nvGrpSpPr>
          <p:cNvPr name="Group 4" id="4"/>
          <p:cNvGrpSpPr/>
          <p:nvPr/>
        </p:nvGrpSpPr>
        <p:grpSpPr>
          <a:xfrm rot="0">
            <a:off x="9250942" y="1772788"/>
            <a:ext cx="6741425" cy="67414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2"/>
              <a:stretch>
                <a:fillRect l="-25046" t="0" r="-25046" b="0"/>
              </a:stretch>
            </a:blipFill>
          </p:spPr>
        </p:sp>
      </p:grpSp>
      <p:sp>
        <p:nvSpPr>
          <p:cNvPr name="Freeform 6" id="6"/>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2967" y="7794024"/>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585100" y="4586716"/>
            <a:ext cx="4498791" cy="1368803"/>
          </a:xfrm>
          <a:prstGeom prst="rect">
            <a:avLst/>
          </a:prstGeom>
        </p:spPr>
        <p:txBody>
          <a:bodyPr anchor="t" rtlCol="false" tIns="0" lIns="0" bIns="0" rIns="0">
            <a:spAutoFit/>
          </a:bodyPr>
          <a:lstStyle/>
          <a:p>
            <a:pPr algn="l">
              <a:lnSpc>
                <a:spcPts val="11177"/>
              </a:lnSpc>
            </a:pPr>
            <a:r>
              <a:rPr lang="en-US" sz="7984">
                <a:solidFill>
                  <a:srgbClr val="FFFFFF"/>
                </a:solidFill>
                <a:latin typeface="Brittany"/>
                <a:ea typeface="Brittany"/>
                <a:cs typeface="Brittany"/>
                <a:sym typeface="Brittany"/>
              </a:rPr>
              <a:t>The 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17178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41573" y="1664933"/>
            <a:ext cx="9004854" cy="5119719"/>
          </a:xfrm>
          <a:custGeom>
            <a:avLst/>
            <a:gdLst/>
            <a:ahLst/>
            <a:cxnLst/>
            <a:rect r="r" b="b" t="t" l="l"/>
            <a:pathLst>
              <a:path h="5119719" w="9004854">
                <a:moveTo>
                  <a:pt x="0" y="0"/>
                </a:moveTo>
                <a:lnTo>
                  <a:pt x="9004854" y="0"/>
                </a:lnTo>
                <a:lnTo>
                  <a:pt x="9004854" y="5119718"/>
                </a:lnTo>
                <a:lnTo>
                  <a:pt x="0" y="5119718"/>
                </a:lnTo>
                <a:lnTo>
                  <a:pt x="0" y="0"/>
                </a:lnTo>
                <a:close/>
              </a:path>
            </a:pathLst>
          </a:custGeom>
          <a:blipFill>
            <a:blip r:embed="rId4"/>
            <a:stretch>
              <a:fillRect l="-7127" t="-28490" r="-42316" b="-19362"/>
            </a:stretch>
          </a:blipFill>
        </p:spPr>
      </p:sp>
      <p:sp>
        <p:nvSpPr>
          <p:cNvPr name="TextBox 4" id="4"/>
          <p:cNvSpPr txBox="true"/>
          <p:nvPr/>
        </p:nvSpPr>
        <p:spPr>
          <a:xfrm rot="0">
            <a:off x="1028700" y="266191"/>
            <a:ext cx="16230600" cy="852807"/>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1: Top 10 Areas with Most Restaurants</a:t>
            </a:r>
          </a:p>
        </p:txBody>
      </p:sp>
      <p:sp>
        <p:nvSpPr>
          <p:cNvPr name="TextBox 5" id="5"/>
          <p:cNvSpPr txBox="true"/>
          <p:nvPr/>
        </p:nvSpPr>
        <p:spPr>
          <a:xfrm rot="0">
            <a:off x="1028700" y="7607935"/>
            <a:ext cx="16036961" cy="1650365"/>
          </a:xfrm>
          <a:prstGeom prst="rect">
            <a:avLst/>
          </a:prstGeom>
        </p:spPr>
        <p:txBody>
          <a:bodyPr anchor="t" rtlCol="false" tIns="0" lIns="0" bIns="0" rIns="0">
            <a:spAutoFit/>
          </a:bodyPr>
          <a:lstStyle/>
          <a:p>
            <a:pPr algn="just">
              <a:lnSpc>
                <a:spcPts val="3280"/>
              </a:lnSpc>
              <a:spcBef>
                <a:spcPct val="0"/>
              </a:spcBef>
            </a:pPr>
            <a:r>
              <a:rPr lang="en-US" sz="2000">
                <a:solidFill>
                  <a:srgbClr val="000000"/>
                </a:solidFill>
                <a:latin typeface="Times New Roman"/>
                <a:ea typeface="Times New Roman"/>
                <a:cs typeface="Times New Roman"/>
                <a:sym typeface="Times New Roman"/>
              </a:rPr>
              <a:t>This bar chart displays the count of restaurants in various areas. Rohini has the highest number of restaurants, with over 257, followed by Chembur with just above 208. The areas of Kothrud, Andheri East, Navrangpura, Indiranagar, and Kurla have moderate restaurant counts, each ranging from around 120 to 150. The remaining areas, including Koramangala, Bidhannagar, and Ashok Nagar, have slightly lower restaurant counts, close to 150. Overall, the data suggests that Rohini and Chembur are the most popular areas for restaurants among the listed locations.</a:t>
            </a:r>
          </a:p>
        </p:txBody>
      </p:sp>
      <p:sp>
        <p:nvSpPr>
          <p:cNvPr name="TextBox 6" id="6"/>
          <p:cNvSpPr txBox="true"/>
          <p:nvPr/>
        </p:nvSpPr>
        <p:spPr>
          <a:xfrm rot="0">
            <a:off x="1204233" y="6896546"/>
            <a:ext cx="1726287" cy="596011"/>
          </a:xfrm>
          <a:prstGeom prst="rect">
            <a:avLst/>
          </a:prstGeom>
        </p:spPr>
        <p:txBody>
          <a:bodyPr anchor="t" rtlCol="false" tIns="0" lIns="0" bIns="0" rIns="0">
            <a:spAutoFit/>
          </a:bodyPr>
          <a:lstStyle/>
          <a:p>
            <a:pPr algn="ctr">
              <a:lnSpc>
                <a:spcPts val="4591"/>
              </a:lnSpc>
              <a:spcBef>
                <a:spcPct val="0"/>
              </a:spcBef>
            </a:pPr>
            <a:r>
              <a:rPr lang="en-US" b="true" sz="2799">
                <a:solidFill>
                  <a:srgbClr val="000000"/>
                </a:solidFill>
                <a:latin typeface="Times New Roman Bold"/>
                <a:ea typeface="Times New Roman Bold"/>
                <a:cs typeface="Times New Roman Bold"/>
                <a:sym typeface="Times New Roman Bold"/>
              </a:rPr>
              <a:t>Conclusion:</a:t>
            </a:r>
          </a:p>
        </p:txBody>
      </p:sp>
      <p:sp>
        <p:nvSpPr>
          <p:cNvPr name="TextBox 7" id="7"/>
          <p:cNvSpPr txBox="true"/>
          <p:nvPr/>
        </p:nvSpPr>
        <p:spPr>
          <a:xfrm rot="0">
            <a:off x="5417262" y="2177300"/>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257</a:t>
            </a:r>
          </a:p>
        </p:txBody>
      </p:sp>
      <p:sp>
        <p:nvSpPr>
          <p:cNvPr name="TextBox 8" id="8"/>
          <p:cNvSpPr txBox="true"/>
          <p:nvPr/>
        </p:nvSpPr>
        <p:spPr>
          <a:xfrm rot="0">
            <a:off x="6201160" y="2867613"/>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208</a:t>
            </a:r>
          </a:p>
        </p:txBody>
      </p:sp>
      <p:sp>
        <p:nvSpPr>
          <p:cNvPr name="TextBox 9" id="9"/>
          <p:cNvSpPr txBox="true"/>
          <p:nvPr/>
        </p:nvSpPr>
        <p:spPr>
          <a:xfrm rot="0">
            <a:off x="7006018" y="3803152"/>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149</a:t>
            </a:r>
          </a:p>
        </p:txBody>
      </p:sp>
      <p:sp>
        <p:nvSpPr>
          <p:cNvPr name="TextBox 10" id="10"/>
          <p:cNvSpPr txBox="true"/>
          <p:nvPr/>
        </p:nvSpPr>
        <p:spPr>
          <a:xfrm rot="0">
            <a:off x="7811009" y="3952060"/>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135</a:t>
            </a:r>
          </a:p>
        </p:txBody>
      </p:sp>
      <p:sp>
        <p:nvSpPr>
          <p:cNvPr name="TextBox 11" id="11"/>
          <p:cNvSpPr txBox="true"/>
          <p:nvPr/>
        </p:nvSpPr>
        <p:spPr>
          <a:xfrm rot="0">
            <a:off x="8616001" y="3952060"/>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132</a:t>
            </a:r>
          </a:p>
        </p:txBody>
      </p:sp>
      <p:sp>
        <p:nvSpPr>
          <p:cNvPr name="TextBox 12" id="12"/>
          <p:cNvSpPr txBox="true"/>
          <p:nvPr/>
        </p:nvSpPr>
        <p:spPr>
          <a:xfrm rot="0">
            <a:off x="9411467" y="4100967"/>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130</a:t>
            </a:r>
          </a:p>
        </p:txBody>
      </p:sp>
      <p:sp>
        <p:nvSpPr>
          <p:cNvPr name="TextBox 13" id="13"/>
          <p:cNvSpPr txBox="true"/>
          <p:nvPr/>
        </p:nvSpPr>
        <p:spPr>
          <a:xfrm rot="0">
            <a:off x="10206934" y="4107498"/>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129</a:t>
            </a:r>
          </a:p>
        </p:txBody>
      </p:sp>
      <p:sp>
        <p:nvSpPr>
          <p:cNvPr name="TextBox 14" id="14"/>
          <p:cNvSpPr txBox="true"/>
          <p:nvPr/>
        </p:nvSpPr>
        <p:spPr>
          <a:xfrm rot="0">
            <a:off x="11002400" y="4182873"/>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124</a:t>
            </a:r>
          </a:p>
        </p:txBody>
      </p:sp>
      <p:sp>
        <p:nvSpPr>
          <p:cNvPr name="TextBox 15" id="15"/>
          <p:cNvSpPr txBox="true"/>
          <p:nvPr/>
        </p:nvSpPr>
        <p:spPr>
          <a:xfrm rot="0">
            <a:off x="11807392" y="4182873"/>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123</a:t>
            </a:r>
          </a:p>
        </p:txBody>
      </p:sp>
      <p:sp>
        <p:nvSpPr>
          <p:cNvPr name="TextBox 16" id="16"/>
          <p:cNvSpPr txBox="true"/>
          <p:nvPr/>
        </p:nvSpPr>
        <p:spPr>
          <a:xfrm rot="0">
            <a:off x="12612383" y="4182873"/>
            <a:ext cx="624017" cy="421640"/>
          </a:xfrm>
          <a:prstGeom prst="rect">
            <a:avLst/>
          </a:prstGeom>
        </p:spPr>
        <p:txBody>
          <a:bodyPr anchor="t" rtlCol="false" tIns="0" lIns="0" bIns="0" rIns="0">
            <a:spAutoFit/>
          </a:bodyPr>
          <a:lstStyle/>
          <a:p>
            <a:pPr algn="ctr">
              <a:lnSpc>
                <a:spcPts val="3280"/>
              </a:lnSpc>
              <a:spcBef>
                <a:spcPct val="0"/>
              </a:spcBef>
            </a:pPr>
            <a:r>
              <a:rPr lang="en-US" sz="2000">
                <a:solidFill>
                  <a:srgbClr val="000000"/>
                </a:solidFill>
                <a:latin typeface="Times New Roman"/>
                <a:ea typeface="Times New Roman"/>
                <a:cs typeface="Times New Roman"/>
                <a:sym typeface="Times New Roman"/>
              </a:rPr>
              <a:t>118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292" y="1378861"/>
            <a:ext cx="15467415" cy="4719635"/>
          </a:xfrm>
          <a:custGeom>
            <a:avLst/>
            <a:gdLst/>
            <a:ahLst/>
            <a:cxnLst/>
            <a:rect r="r" b="b" t="t" l="l"/>
            <a:pathLst>
              <a:path h="4719635" w="15467415">
                <a:moveTo>
                  <a:pt x="0" y="0"/>
                </a:moveTo>
                <a:lnTo>
                  <a:pt x="15467416" y="0"/>
                </a:lnTo>
                <a:lnTo>
                  <a:pt x="15467416" y="4719634"/>
                </a:lnTo>
                <a:lnTo>
                  <a:pt x="0" y="4719634"/>
                </a:lnTo>
                <a:lnTo>
                  <a:pt x="0" y="0"/>
                </a:lnTo>
                <a:close/>
              </a:path>
            </a:pathLst>
          </a:custGeom>
          <a:blipFill>
            <a:blip r:embed="rId2"/>
            <a:stretch>
              <a:fillRect l="-10178" t="-273436" r="-147918" b="-102352"/>
            </a:stretch>
          </a:blipFill>
        </p:spPr>
      </p:sp>
      <p:sp>
        <p:nvSpPr>
          <p:cNvPr name="TextBox 3" id="3"/>
          <p:cNvSpPr txBox="true"/>
          <p:nvPr/>
        </p:nvSpPr>
        <p:spPr>
          <a:xfrm rot="0">
            <a:off x="1028700" y="275716"/>
            <a:ext cx="16230600" cy="816358"/>
          </a:xfrm>
          <a:prstGeom prst="rect">
            <a:avLst/>
          </a:prstGeom>
        </p:spPr>
        <p:txBody>
          <a:bodyPr anchor="t" rtlCol="false" tIns="0" lIns="0" bIns="0" rIns="0">
            <a:spAutoFit/>
          </a:bodyPr>
          <a:lstStyle/>
          <a:p>
            <a:pPr algn="ctr">
              <a:lnSpc>
                <a:spcPts val="6231"/>
              </a:lnSpc>
              <a:spcBef>
                <a:spcPct val="0"/>
              </a:spcBef>
            </a:pPr>
            <a:r>
              <a:rPr lang="en-US" b="true" sz="3799">
                <a:solidFill>
                  <a:srgbClr val="000000"/>
                </a:solidFill>
                <a:latin typeface="Times New Roman Bold"/>
                <a:ea typeface="Times New Roman Bold"/>
                <a:cs typeface="Times New Roman Bold"/>
                <a:sym typeface="Times New Roman Bold"/>
              </a:rPr>
              <a:t>Task 2: Most Popular Food Types Served by Swiggy Restaurants in Each City</a:t>
            </a:r>
          </a:p>
        </p:txBody>
      </p:sp>
      <p:sp>
        <p:nvSpPr>
          <p:cNvPr name="TextBox 4" id="4"/>
          <p:cNvSpPr txBox="true"/>
          <p:nvPr/>
        </p:nvSpPr>
        <p:spPr>
          <a:xfrm rot="0">
            <a:off x="1028700" y="7198360"/>
            <a:ext cx="16230600" cy="2059940"/>
          </a:xfrm>
          <a:prstGeom prst="rect">
            <a:avLst/>
          </a:prstGeom>
        </p:spPr>
        <p:txBody>
          <a:bodyPr anchor="t" rtlCol="false" tIns="0" lIns="0" bIns="0" rIns="0">
            <a:spAutoFit/>
          </a:bodyPr>
          <a:lstStyle/>
          <a:p>
            <a:pPr algn="just">
              <a:lnSpc>
                <a:spcPts val="3280"/>
              </a:lnSpc>
              <a:spcBef>
                <a:spcPct val="0"/>
              </a:spcBef>
            </a:pPr>
            <a:r>
              <a:rPr lang="en-US" sz="2000">
                <a:solidFill>
                  <a:srgbClr val="000000"/>
                </a:solidFill>
                <a:latin typeface="Times New Roman"/>
                <a:ea typeface="Times New Roman"/>
                <a:cs typeface="Times New Roman"/>
                <a:sym typeface="Times New Roman"/>
              </a:rPr>
              <a:t>Food diversity: The data indicates a wide range of food preferences across the cities, with Indian, Chinese, and North Indian cuisines being the most popular overall. Regional preferences: There are distinct regional preferences, with South Indian cuisine being particularly popular in Chennai and Hyderabad, and North Indian cuisine being more prevalent in Delhi. Fast food and desserts: Fast food and desserts are relatively less popular compared to other categories.Combination cuisines: Combinations of Indian and Chinese, and North Indian and Chinese are also popular in some cities.</a:t>
            </a:r>
          </a:p>
        </p:txBody>
      </p:sp>
      <p:sp>
        <p:nvSpPr>
          <p:cNvPr name="TextBox 5" id="5"/>
          <p:cNvSpPr txBox="true"/>
          <p:nvPr/>
        </p:nvSpPr>
        <p:spPr>
          <a:xfrm rot="0">
            <a:off x="1074896" y="6394781"/>
            <a:ext cx="1726287" cy="596011"/>
          </a:xfrm>
          <a:prstGeom prst="rect">
            <a:avLst/>
          </a:prstGeom>
        </p:spPr>
        <p:txBody>
          <a:bodyPr anchor="t" rtlCol="false" tIns="0" lIns="0" bIns="0" rIns="0">
            <a:spAutoFit/>
          </a:bodyPr>
          <a:lstStyle/>
          <a:p>
            <a:pPr algn="ctr">
              <a:lnSpc>
                <a:spcPts val="4591"/>
              </a:lnSpc>
              <a:spcBef>
                <a:spcPct val="0"/>
              </a:spcBef>
            </a:pPr>
            <a:r>
              <a:rPr lang="en-US" b="true" sz="2799">
                <a:solidFill>
                  <a:srgbClr val="000000"/>
                </a:solidFill>
                <a:latin typeface="Times New Roman Bold"/>
                <a:ea typeface="Times New Roman Bold"/>
                <a:cs typeface="Times New Roman Bold"/>
                <a:sym typeface="Times New Roman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74750" y="1747360"/>
            <a:ext cx="9738501" cy="4899328"/>
          </a:xfrm>
          <a:custGeom>
            <a:avLst/>
            <a:gdLst/>
            <a:ahLst/>
            <a:cxnLst/>
            <a:rect r="r" b="b" t="t" l="l"/>
            <a:pathLst>
              <a:path h="4899328" w="9738501">
                <a:moveTo>
                  <a:pt x="0" y="0"/>
                </a:moveTo>
                <a:lnTo>
                  <a:pt x="9738500" y="0"/>
                </a:lnTo>
                <a:lnTo>
                  <a:pt x="9738500" y="4899329"/>
                </a:lnTo>
                <a:lnTo>
                  <a:pt x="0" y="4899329"/>
                </a:lnTo>
                <a:lnTo>
                  <a:pt x="0" y="0"/>
                </a:lnTo>
                <a:close/>
              </a:path>
            </a:pathLst>
          </a:custGeom>
          <a:blipFill>
            <a:blip r:embed="rId2"/>
            <a:stretch>
              <a:fillRect l="-6845" t="-81085" r="-176058" b="-135228"/>
            </a:stretch>
          </a:blipFill>
        </p:spPr>
      </p:sp>
      <p:sp>
        <p:nvSpPr>
          <p:cNvPr name="TextBox 3" id="3"/>
          <p:cNvSpPr txBox="true"/>
          <p:nvPr/>
        </p:nvSpPr>
        <p:spPr>
          <a:xfrm rot="0">
            <a:off x="1028700" y="266190"/>
            <a:ext cx="16230600" cy="852808"/>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3: Top Rated Swiggy Restaurants (In Percentage)</a:t>
            </a:r>
          </a:p>
        </p:txBody>
      </p:sp>
      <p:sp>
        <p:nvSpPr>
          <p:cNvPr name="TextBox 4" id="4"/>
          <p:cNvSpPr txBox="true"/>
          <p:nvPr/>
        </p:nvSpPr>
        <p:spPr>
          <a:xfrm rot="0">
            <a:off x="1028700" y="7189614"/>
            <a:ext cx="16230600" cy="2666237"/>
          </a:xfrm>
          <a:prstGeom prst="rect">
            <a:avLst/>
          </a:prstGeom>
        </p:spPr>
        <p:txBody>
          <a:bodyPr anchor="t" rtlCol="false" tIns="0" lIns="0" bIns="0" rIns="0">
            <a:spAutoFit/>
          </a:bodyPr>
          <a:lstStyle/>
          <a:p>
            <a:pPr algn="l">
              <a:lnSpc>
                <a:spcPts val="4592"/>
              </a:lnSpc>
            </a:pPr>
            <a:r>
              <a:rPr lang="en-US" sz="2800" b="true">
                <a:solidFill>
                  <a:srgbClr val="000000"/>
                </a:solidFill>
                <a:latin typeface="Times New Roman Bold"/>
                <a:ea typeface="Times New Roman Bold"/>
                <a:cs typeface="Times New Roman Bold"/>
                <a:sym typeface="Times New Roman Bold"/>
              </a:rPr>
              <a:t>Conclusion</a:t>
            </a:r>
          </a:p>
          <a:p>
            <a:pPr algn="just">
              <a:lnSpc>
                <a:spcPts val="3280"/>
              </a:lnSpc>
            </a:pPr>
            <a:r>
              <a:rPr lang="en-US" sz="2000">
                <a:solidFill>
                  <a:srgbClr val="000000"/>
                </a:solidFill>
                <a:latin typeface="Times New Roman"/>
                <a:ea typeface="Times New Roman"/>
                <a:cs typeface="Times New Roman"/>
                <a:sym typeface="Times New Roman"/>
              </a:rPr>
              <a:t>The top-rated Swiggy restaurants—La Pino's, Nic Natura, and Subway—reflect the diverse preferences and evolving trends in the food delivery market. La Pino's dominates with its indulgent, high-quality pizzas that cater to comfort food lovers. Nic Natura stands out for its focus on healthy, fresh, and nutrient-rich meals, attracting health-conscious customers. Meanwhile, Subway’s customization options, quick service, and healthier fast food choices make it a convenient and popular pick for those seeking a personalized meal experience.</a:t>
            </a:r>
          </a:p>
          <a:p>
            <a:pPr algn="ctr">
              <a:lnSpc>
                <a:spcPts val="32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18998"/>
            <a:ext cx="16230600" cy="5579847"/>
          </a:xfrm>
          <a:custGeom>
            <a:avLst/>
            <a:gdLst/>
            <a:ahLst/>
            <a:cxnLst/>
            <a:rect r="r" b="b" t="t" l="l"/>
            <a:pathLst>
              <a:path h="5579847" w="16230600">
                <a:moveTo>
                  <a:pt x="0" y="0"/>
                </a:moveTo>
                <a:lnTo>
                  <a:pt x="16230600" y="0"/>
                </a:lnTo>
                <a:lnTo>
                  <a:pt x="16230600" y="5579847"/>
                </a:lnTo>
                <a:lnTo>
                  <a:pt x="0" y="5579847"/>
                </a:lnTo>
                <a:lnTo>
                  <a:pt x="0" y="0"/>
                </a:lnTo>
                <a:close/>
              </a:path>
            </a:pathLst>
          </a:custGeom>
          <a:blipFill>
            <a:blip r:embed="rId2"/>
            <a:stretch>
              <a:fillRect l="-6307" t="-54247" r="-63050" b="-122854"/>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4: Correlation of Factors Affecting Average Rating</a:t>
            </a:r>
          </a:p>
        </p:txBody>
      </p:sp>
      <p:sp>
        <p:nvSpPr>
          <p:cNvPr name="TextBox 4" id="4"/>
          <p:cNvSpPr txBox="true"/>
          <p:nvPr/>
        </p:nvSpPr>
        <p:spPr>
          <a:xfrm rot="0">
            <a:off x="1160817" y="7237478"/>
            <a:ext cx="16098483" cy="2717799"/>
          </a:xfrm>
          <a:prstGeom prst="rect">
            <a:avLst/>
          </a:prstGeom>
        </p:spPr>
        <p:txBody>
          <a:bodyPr anchor="t" rtlCol="false" tIns="0" lIns="0" bIns="0" rIns="0">
            <a:spAutoFit/>
          </a:bodyPr>
          <a:lstStyle/>
          <a:p>
            <a:pPr algn="just">
              <a:lnSpc>
                <a:spcPts val="4920"/>
              </a:lnSpc>
            </a:pPr>
            <a:r>
              <a:rPr lang="en-US" sz="3000" b="true">
                <a:solidFill>
                  <a:srgbClr val="000000"/>
                </a:solidFill>
                <a:latin typeface="Times New Roman Bold"/>
                <a:ea typeface="Times New Roman Bold"/>
                <a:cs typeface="Times New Roman Bold"/>
                <a:sym typeface="Times New Roman Bold"/>
              </a:rPr>
              <a:t>Conclusion:</a:t>
            </a:r>
          </a:p>
          <a:p>
            <a:pPr algn="just">
              <a:lnSpc>
                <a:spcPts val="3280"/>
              </a:lnSpc>
              <a:spcBef>
                <a:spcPct val="0"/>
              </a:spcBef>
            </a:pPr>
            <a:r>
              <a:rPr lang="en-US" sz="2000">
                <a:solidFill>
                  <a:srgbClr val="000000"/>
                </a:solidFill>
                <a:latin typeface="Times New Roman"/>
                <a:ea typeface="Times New Roman"/>
                <a:cs typeface="Times New Roman"/>
                <a:sym typeface="Times New Roman"/>
              </a:rPr>
              <a:t>Based on the analysis, there is a weak positive correlation (0.11) between price and average ratings. This suggests that while higher prices are slightly associated with better ratings, the effect is minimal. In practical terms, this implies that price alone is not a strong indicator of customer satisfaction or product quality as reflected in ratings. Other factors likely play a more significant role in influencing ratings, and price adjustments may have limited impact on improving overall customer perception. Therefore, businesses should consider additional variables beyond price when aiming to enhance customer satisfaction and ratings.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2361" y="1335947"/>
            <a:ext cx="14503278" cy="5337383"/>
          </a:xfrm>
          <a:custGeom>
            <a:avLst/>
            <a:gdLst/>
            <a:ahLst/>
            <a:cxnLst/>
            <a:rect r="r" b="b" t="t" l="l"/>
            <a:pathLst>
              <a:path h="5337383" w="14503278">
                <a:moveTo>
                  <a:pt x="0" y="0"/>
                </a:moveTo>
                <a:lnTo>
                  <a:pt x="14503278" y="0"/>
                </a:lnTo>
                <a:lnTo>
                  <a:pt x="14503278" y="5337383"/>
                </a:lnTo>
                <a:lnTo>
                  <a:pt x="0" y="5337383"/>
                </a:lnTo>
                <a:lnTo>
                  <a:pt x="0" y="0"/>
                </a:lnTo>
                <a:close/>
              </a:path>
            </a:pathLst>
          </a:custGeom>
          <a:blipFill>
            <a:blip r:embed="rId2"/>
            <a:stretch>
              <a:fillRect l="-4171" t="-47605" r="-60623" b="-104279"/>
            </a:stretch>
          </a:blipFill>
        </p:spPr>
      </p:sp>
      <p:sp>
        <p:nvSpPr>
          <p:cNvPr name="TextBox 3" id="3"/>
          <p:cNvSpPr txBox="true"/>
          <p:nvPr/>
        </p:nvSpPr>
        <p:spPr>
          <a:xfrm rot="0">
            <a:off x="2111157" y="266190"/>
            <a:ext cx="14065687" cy="852808"/>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5: Correlation Between Restaurant Price and Average Rating</a:t>
            </a:r>
          </a:p>
        </p:txBody>
      </p:sp>
      <p:sp>
        <p:nvSpPr>
          <p:cNvPr name="TextBox 4" id="4"/>
          <p:cNvSpPr txBox="true"/>
          <p:nvPr/>
        </p:nvSpPr>
        <p:spPr>
          <a:xfrm rot="0">
            <a:off x="1028700" y="7607937"/>
            <a:ext cx="16230600" cy="1650363"/>
          </a:xfrm>
          <a:prstGeom prst="rect">
            <a:avLst/>
          </a:prstGeom>
        </p:spPr>
        <p:txBody>
          <a:bodyPr anchor="t" rtlCol="false" tIns="0" lIns="0" bIns="0" rIns="0">
            <a:spAutoFit/>
          </a:bodyPr>
          <a:lstStyle/>
          <a:p>
            <a:pPr algn="l">
              <a:lnSpc>
                <a:spcPts val="3280"/>
              </a:lnSpc>
              <a:spcBef>
                <a:spcPct val="0"/>
              </a:spcBef>
            </a:pPr>
            <a:r>
              <a:rPr lang="en-US" sz="2000">
                <a:solidFill>
                  <a:srgbClr val="000000"/>
                </a:solidFill>
                <a:latin typeface="Times New Roman"/>
                <a:ea typeface="Times New Roman"/>
                <a:cs typeface="Times New Roman"/>
                <a:sym typeface="Times New Roman"/>
              </a:rPr>
              <a:t>The correlation between restaurant price and average rating reveals an interesting dynamic in consumer behavior. While higher-priced restaurants may often be associated with premium ingredients, exceptional ambiance, or gourmet experiences, they do not always guarantee higher ratings. In fact, many consumers are more inclined to rate based on the overall value they perceive, which includes not just the quality of food, but also factors like service, convenience, and consistency.</a:t>
            </a:r>
          </a:p>
        </p:txBody>
      </p:sp>
      <p:sp>
        <p:nvSpPr>
          <p:cNvPr name="TextBox 5" id="5"/>
          <p:cNvSpPr txBox="true"/>
          <p:nvPr/>
        </p:nvSpPr>
        <p:spPr>
          <a:xfrm rot="0">
            <a:off x="1029217" y="6977777"/>
            <a:ext cx="1726287" cy="596011"/>
          </a:xfrm>
          <a:prstGeom prst="rect">
            <a:avLst/>
          </a:prstGeom>
        </p:spPr>
        <p:txBody>
          <a:bodyPr anchor="t" rtlCol="false" tIns="0" lIns="0" bIns="0" rIns="0">
            <a:spAutoFit/>
          </a:bodyPr>
          <a:lstStyle/>
          <a:p>
            <a:pPr algn="ctr">
              <a:lnSpc>
                <a:spcPts val="4591"/>
              </a:lnSpc>
              <a:spcBef>
                <a:spcPct val="0"/>
              </a:spcBef>
            </a:pPr>
            <a:r>
              <a:rPr lang="en-US" b="true" sz="2799">
                <a:solidFill>
                  <a:srgbClr val="000000"/>
                </a:solidFill>
                <a:latin typeface="Times New Roman Bold"/>
                <a:ea typeface="Times New Roman Bold"/>
                <a:cs typeface="Times New Roman Bold"/>
                <a:sym typeface="Times New Roman Bold"/>
              </a:rPr>
              <a:t>Conclusion: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43665"/>
            <a:ext cx="16230600" cy="5620677"/>
          </a:xfrm>
          <a:custGeom>
            <a:avLst/>
            <a:gdLst/>
            <a:ahLst/>
            <a:cxnLst/>
            <a:rect r="r" b="b" t="t" l="l"/>
            <a:pathLst>
              <a:path h="5620677" w="16230600">
                <a:moveTo>
                  <a:pt x="0" y="0"/>
                </a:moveTo>
                <a:lnTo>
                  <a:pt x="16230600" y="0"/>
                </a:lnTo>
                <a:lnTo>
                  <a:pt x="16230600" y="5620676"/>
                </a:lnTo>
                <a:lnTo>
                  <a:pt x="0" y="5620676"/>
                </a:lnTo>
                <a:lnTo>
                  <a:pt x="0" y="0"/>
                </a:lnTo>
                <a:close/>
              </a:path>
            </a:pathLst>
          </a:custGeom>
          <a:blipFill>
            <a:blip r:embed="rId2"/>
            <a:stretch>
              <a:fillRect l="-4352" t="-57536" r="-62278" b="-113124"/>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6: City-wise Restaurant Count</a:t>
            </a:r>
          </a:p>
        </p:txBody>
      </p:sp>
      <p:sp>
        <p:nvSpPr>
          <p:cNvPr name="TextBox 4" id="4"/>
          <p:cNvSpPr txBox="true"/>
          <p:nvPr/>
        </p:nvSpPr>
        <p:spPr>
          <a:xfrm rot="0">
            <a:off x="3063080" y="1973388"/>
            <a:ext cx="7620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1346</a:t>
            </a:r>
          </a:p>
        </p:txBody>
      </p:sp>
      <p:sp>
        <p:nvSpPr>
          <p:cNvPr name="TextBox 5" id="5"/>
          <p:cNvSpPr txBox="true"/>
          <p:nvPr/>
        </p:nvSpPr>
        <p:spPr>
          <a:xfrm rot="0">
            <a:off x="4663491" y="2199131"/>
            <a:ext cx="7620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1277</a:t>
            </a:r>
          </a:p>
        </p:txBody>
      </p:sp>
      <p:sp>
        <p:nvSpPr>
          <p:cNvPr name="TextBox 6" id="6"/>
          <p:cNvSpPr txBox="true"/>
          <p:nvPr/>
        </p:nvSpPr>
        <p:spPr>
          <a:xfrm rot="0">
            <a:off x="6337398" y="2650615"/>
            <a:ext cx="7620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1106</a:t>
            </a:r>
          </a:p>
        </p:txBody>
      </p:sp>
      <p:sp>
        <p:nvSpPr>
          <p:cNvPr name="TextBox 7" id="7"/>
          <p:cNvSpPr txBox="true"/>
          <p:nvPr/>
        </p:nvSpPr>
        <p:spPr>
          <a:xfrm rot="0">
            <a:off x="7791508" y="2650615"/>
            <a:ext cx="7620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1090</a:t>
            </a:r>
          </a:p>
        </p:txBody>
      </p:sp>
      <p:sp>
        <p:nvSpPr>
          <p:cNvPr name="TextBox 8" id="8"/>
          <p:cNvSpPr txBox="true"/>
          <p:nvPr/>
        </p:nvSpPr>
        <p:spPr>
          <a:xfrm rot="0">
            <a:off x="9278956" y="2713822"/>
            <a:ext cx="7620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1075</a:t>
            </a:r>
          </a:p>
        </p:txBody>
      </p:sp>
      <p:sp>
        <p:nvSpPr>
          <p:cNvPr name="TextBox 9" id="9"/>
          <p:cNvSpPr txBox="true"/>
          <p:nvPr/>
        </p:nvSpPr>
        <p:spPr>
          <a:xfrm rot="0">
            <a:off x="11022112" y="3066311"/>
            <a:ext cx="5715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946</a:t>
            </a:r>
          </a:p>
        </p:txBody>
      </p:sp>
      <p:sp>
        <p:nvSpPr>
          <p:cNvPr name="TextBox 10" id="10"/>
          <p:cNvSpPr txBox="true"/>
          <p:nvPr/>
        </p:nvSpPr>
        <p:spPr>
          <a:xfrm rot="0">
            <a:off x="12585546" y="3712018"/>
            <a:ext cx="5715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717</a:t>
            </a:r>
          </a:p>
        </p:txBody>
      </p:sp>
      <p:sp>
        <p:nvSpPr>
          <p:cNvPr name="TextBox 11" id="11"/>
          <p:cNvSpPr txBox="true"/>
          <p:nvPr/>
        </p:nvSpPr>
        <p:spPr>
          <a:xfrm rot="0">
            <a:off x="14143509" y="3937761"/>
            <a:ext cx="5715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611</a:t>
            </a:r>
          </a:p>
        </p:txBody>
      </p:sp>
      <p:sp>
        <p:nvSpPr>
          <p:cNvPr name="TextBox 12" id="12"/>
          <p:cNvSpPr txBox="true"/>
          <p:nvPr/>
        </p:nvSpPr>
        <p:spPr>
          <a:xfrm rot="0">
            <a:off x="15724927" y="4163503"/>
            <a:ext cx="571500" cy="641985"/>
          </a:xfrm>
          <a:prstGeom prst="rect">
            <a:avLst/>
          </a:prstGeom>
        </p:spPr>
        <p:txBody>
          <a:bodyPr anchor="t" rtlCol="false" tIns="0" lIns="0" bIns="0" rIns="0">
            <a:spAutoFit/>
          </a:bodyPr>
          <a:lstStyle/>
          <a:p>
            <a:pPr algn="ctr">
              <a:lnSpc>
                <a:spcPts val="4920"/>
              </a:lnSpc>
              <a:spcBef>
                <a:spcPct val="0"/>
              </a:spcBef>
            </a:pPr>
            <a:r>
              <a:rPr lang="en-US" b="true" sz="3000">
                <a:solidFill>
                  <a:srgbClr val="000000"/>
                </a:solidFill>
                <a:latin typeface="Times New Roman Bold"/>
                <a:ea typeface="Times New Roman Bold"/>
                <a:cs typeface="Times New Roman Bold"/>
                <a:sym typeface="Times New Roman Bold"/>
              </a:rPr>
              <a:t>512</a:t>
            </a:r>
          </a:p>
        </p:txBody>
      </p:sp>
      <p:sp>
        <p:nvSpPr>
          <p:cNvPr name="TextBox 13" id="13"/>
          <p:cNvSpPr txBox="true"/>
          <p:nvPr/>
        </p:nvSpPr>
        <p:spPr>
          <a:xfrm rot="0">
            <a:off x="1028700" y="6992891"/>
            <a:ext cx="16230600" cy="2256662"/>
          </a:xfrm>
          <a:prstGeom prst="rect">
            <a:avLst/>
          </a:prstGeom>
        </p:spPr>
        <p:txBody>
          <a:bodyPr anchor="t" rtlCol="false" tIns="0" lIns="0" bIns="0" rIns="0">
            <a:spAutoFit/>
          </a:bodyPr>
          <a:lstStyle/>
          <a:p>
            <a:pPr algn="l">
              <a:lnSpc>
                <a:spcPts val="4592"/>
              </a:lnSpc>
            </a:pPr>
            <a:r>
              <a:rPr lang="en-US" sz="2800" b="true">
                <a:solidFill>
                  <a:srgbClr val="000000"/>
                </a:solidFill>
                <a:latin typeface="Times New Roman Bold"/>
                <a:ea typeface="Times New Roman Bold"/>
                <a:cs typeface="Times New Roman Bold"/>
                <a:sym typeface="Times New Roman Bold"/>
              </a:rPr>
              <a:t>Conclusion</a:t>
            </a:r>
          </a:p>
          <a:p>
            <a:pPr algn="just">
              <a:lnSpc>
                <a:spcPts val="3280"/>
              </a:lnSpc>
              <a:spcBef>
                <a:spcPct val="0"/>
              </a:spcBef>
            </a:pPr>
            <a:r>
              <a:rPr lang="en-US" sz="2000">
                <a:solidFill>
                  <a:srgbClr val="000000"/>
                </a:solidFill>
                <a:latin typeface="Times New Roman"/>
                <a:ea typeface="Times New Roman"/>
                <a:cs typeface="Times New Roman"/>
                <a:sym typeface="Times New Roman"/>
              </a:rPr>
              <a:t>The city-wise restaurant count data highlights the growing vibrancy of India's food scene, with Kolkata leading the way, followed by Mumbai and Chennai. Kolkata's top position suggests a strong, diverse culinary culture supported by both traditional and modern dining establishments. As India’s cultural and culinary capital, Kolkata's rich food history likely drives a high concentration of restaurants, catering to various tastes and preferences.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56262"/>
            <a:ext cx="16230600" cy="5374955"/>
          </a:xfrm>
          <a:custGeom>
            <a:avLst/>
            <a:gdLst/>
            <a:ahLst/>
            <a:cxnLst/>
            <a:rect r="r" b="b" t="t" l="l"/>
            <a:pathLst>
              <a:path h="5374955" w="16230600">
                <a:moveTo>
                  <a:pt x="0" y="0"/>
                </a:moveTo>
                <a:lnTo>
                  <a:pt x="16230600" y="0"/>
                </a:lnTo>
                <a:lnTo>
                  <a:pt x="16230600" y="5374954"/>
                </a:lnTo>
                <a:lnTo>
                  <a:pt x="0" y="5374954"/>
                </a:lnTo>
                <a:lnTo>
                  <a:pt x="0" y="0"/>
                </a:lnTo>
                <a:close/>
              </a:path>
            </a:pathLst>
          </a:custGeom>
          <a:blipFill>
            <a:blip r:embed="rId2"/>
            <a:stretch>
              <a:fillRect l="-3951" t="-58496" r="-59935" b="-119877"/>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7: Price Analysis</a:t>
            </a:r>
          </a:p>
        </p:txBody>
      </p:sp>
      <p:sp>
        <p:nvSpPr>
          <p:cNvPr name="TextBox 4" id="4"/>
          <p:cNvSpPr txBox="true"/>
          <p:nvPr/>
        </p:nvSpPr>
        <p:spPr>
          <a:xfrm rot="0">
            <a:off x="1028700" y="7009564"/>
            <a:ext cx="16230600" cy="2666238"/>
          </a:xfrm>
          <a:prstGeom prst="rect">
            <a:avLst/>
          </a:prstGeom>
        </p:spPr>
        <p:txBody>
          <a:bodyPr anchor="t" rtlCol="false" tIns="0" lIns="0" bIns="0" rIns="0">
            <a:spAutoFit/>
          </a:bodyPr>
          <a:lstStyle/>
          <a:p>
            <a:pPr algn="just">
              <a:lnSpc>
                <a:spcPts val="4592"/>
              </a:lnSpc>
            </a:pPr>
            <a:r>
              <a:rPr lang="en-US" sz="2800" b="true">
                <a:solidFill>
                  <a:srgbClr val="000000"/>
                </a:solidFill>
                <a:latin typeface="Times New Roman Bold"/>
                <a:ea typeface="Times New Roman Bold"/>
                <a:cs typeface="Times New Roman Bold"/>
                <a:sym typeface="Times New Roman Bold"/>
              </a:rPr>
              <a:t>Conclusion</a:t>
            </a:r>
          </a:p>
          <a:p>
            <a:pPr algn="just">
              <a:lnSpc>
                <a:spcPts val="3280"/>
              </a:lnSpc>
            </a:pPr>
            <a:r>
              <a:rPr lang="en-US" sz="2000">
                <a:solidFill>
                  <a:srgbClr val="000000"/>
                </a:solidFill>
                <a:latin typeface="Times New Roman"/>
                <a:ea typeface="Times New Roman"/>
                <a:cs typeface="Times New Roman"/>
                <a:sym typeface="Times New Roman"/>
              </a:rPr>
              <a:t>The price analysis of top restaurants—Oven Store, Mainland, and Barbeque—provides valuable insights into how pricing strategies influence consumer perception and dining choices. Oven Store, ranking #1, is likely perceived as offering high-value options with premium pricing, possibly reflecting quality ingredients, specialized cooking methods, or a unique dining experience. Its position at the top suggests that customers are willing to pay a little extra for the perceived quality, which could include an upscale atmosphere, exceptional service, or gourmet offerings.</a:t>
            </a:r>
          </a:p>
          <a:p>
            <a:pPr algn="just">
              <a:lnSpc>
                <a:spcPts val="328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827" y="1442718"/>
            <a:ext cx="16162473" cy="5375452"/>
          </a:xfrm>
          <a:custGeom>
            <a:avLst/>
            <a:gdLst/>
            <a:ahLst/>
            <a:cxnLst/>
            <a:rect r="r" b="b" t="t" l="l"/>
            <a:pathLst>
              <a:path h="5375452" w="16162473">
                <a:moveTo>
                  <a:pt x="0" y="0"/>
                </a:moveTo>
                <a:lnTo>
                  <a:pt x="16162473" y="0"/>
                </a:lnTo>
                <a:lnTo>
                  <a:pt x="16162473" y="5375452"/>
                </a:lnTo>
                <a:lnTo>
                  <a:pt x="0" y="5375452"/>
                </a:lnTo>
                <a:lnTo>
                  <a:pt x="0" y="0"/>
                </a:lnTo>
                <a:close/>
              </a:path>
            </a:pathLst>
          </a:custGeom>
          <a:blipFill>
            <a:blip r:embed="rId2"/>
            <a:stretch>
              <a:fillRect l="-4511" t="-60110" r="-61309" b="-120338"/>
            </a:stretch>
          </a:blipFill>
        </p:spPr>
      </p:sp>
      <p:sp>
        <p:nvSpPr>
          <p:cNvPr name="TextBox 3" id="3"/>
          <p:cNvSpPr txBox="true"/>
          <p:nvPr/>
        </p:nvSpPr>
        <p:spPr>
          <a:xfrm rot="0">
            <a:off x="1028700" y="266192"/>
            <a:ext cx="16230600" cy="852806"/>
          </a:xfrm>
          <a:prstGeom prst="rect">
            <a:avLst/>
          </a:prstGeom>
        </p:spPr>
        <p:txBody>
          <a:bodyPr anchor="t" rtlCol="false" tIns="0" lIns="0" bIns="0" rIns="0">
            <a:spAutoFit/>
          </a:bodyPr>
          <a:lstStyle/>
          <a:p>
            <a:pPr algn="ctr">
              <a:lnSpc>
                <a:spcPts val="6559"/>
              </a:lnSpc>
              <a:spcBef>
                <a:spcPct val="0"/>
              </a:spcBef>
            </a:pPr>
            <a:r>
              <a:rPr lang="en-US" b="true" sz="3999">
                <a:solidFill>
                  <a:srgbClr val="000000"/>
                </a:solidFill>
                <a:latin typeface="Times New Roman Bold"/>
                <a:ea typeface="Times New Roman Bold"/>
                <a:cs typeface="Times New Roman Bold"/>
                <a:sym typeface="Times New Roman Bold"/>
              </a:rPr>
              <a:t>Task 8: Delivery Time Analysis</a:t>
            </a:r>
          </a:p>
        </p:txBody>
      </p:sp>
      <p:sp>
        <p:nvSpPr>
          <p:cNvPr name="TextBox 4" id="4"/>
          <p:cNvSpPr txBox="true"/>
          <p:nvPr/>
        </p:nvSpPr>
        <p:spPr>
          <a:xfrm rot="0">
            <a:off x="1028700" y="7001636"/>
            <a:ext cx="16230600" cy="2256664"/>
          </a:xfrm>
          <a:prstGeom prst="rect">
            <a:avLst/>
          </a:prstGeom>
        </p:spPr>
        <p:txBody>
          <a:bodyPr anchor="t" rtlCol="false" tIns="0" lIns="0" bIns="0" rIns="0">
            <a:spAutoFit/>
          </a:bodyPr>
          <a:lstStyle/>
          <a:p>
            <a:pPr algn="just">
              <a:lnSpc>
                <a:spcPts val="4591"/>
              </a:lnSpc>
            </a:pPr>
            <a:r>
              <a:rPr lang="en-US" sz="2799" b="true">
                <a:solidFill>
                  <a:srgbClr val="000000"/>
                </a:solidFill>
                <a:latin typeface="Times New Roman Bold"/>
                <a:ea typeface="Times New Roman Bold"/>
                <a:cs typeface="Times New Roman Bold"/>
                <a:sym typeface="Times New Roman Bold"/>
              </a:rPr>
              <a:t>Conclusion</a:t>
            </a:r>
          </a:p>
          <a:p>
            <a:pPr algn="just">
              <a:lnSpc>
                <a:spcPts val="3279"/>
              </a:lnSpc>
              <a:spcBef>
                <a:spcPct val="0"/>
              </a:spcBef>
            </a:pPr>
            <a:r>
              <a:rPr lang="en-US" sz="1999">
                <a:solidFill>
                  <a:srgbClr val="000000"/>
                </a:solidFill>
                <a:latin typeface="Times New Roman"/>
                <a:ea typeface="Times New Roman"/>
                <a:cs typeface="Times New Roman"/>
                <a:sym typeface="Times New Roman"/>
              </a:rPr>
              <a:t>The Delivery Time Analysis reveals important insights into the efficiency and reliability of restaurant services, with La Pino's, Keventers, and Oven Stores emerging as top performers. La Pino's, ranked first, has proven to excel in delivering fast and timely service, which is a crucial factor in the fast-paced food delivery market. Quick delivery, especially for popular comfort foods like pizzas, helps maintain food quality and enhances customer satisfaction, making it a key reason behind their top ranking.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DAGU3ZPHUOI</dc:identifier>
  <dcterms:modified xsi:type="dcterms:W3CDTF">2011-08-01T06:04:30Z</dcterms:modified>
  <cp:revision>1</cp:revision>
  <dc:title>SWIGGY ANALYSIS</dc:title>
</cp:coreProperties>
</file>